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5/18/2022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5/18/2022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644285" cy="615553"/>
          </a:xfrm>
          <a:prstGeom prst="rect">
            <a:avLst/>
          </a:prstGeom>
        </p:spPr>
        <p:txBody>
          <a:bodyPr wrap="none">
            <a:spAutoFit/>
          </a:bodyPr>
          <a:lstStyle/>
          <a:p>
            <a:r>
              <a:rPr lang="en-US" sz="1700" b="1" dirty="0">
                <a:solidFill>
                  <a:prstClr val="white"/>
                </a:solidFill>
              </a:rPr>
              <a:t>LMRFC Forecasts Issued Morning of May 18, 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36514" y="126383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41186" y="289564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31903" y="212272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49701" y="1166842"/>
            <a:ext cx="11205784" cy="3693319"/>
          </a:xfrm>
          <a:prstGeom prst="rect">
            <a:avLst/>
          </a:prstGeom>
          <a:noFill/>
        </p:spPr>
        <p:txBody>
          <a:bodyPr wrap="square" rtlCol="0">
            <a:spAutoFit/>
          </a:bodyPr>
          <a:lstStyle/>
          <a:p>
            <a:r>
              <a:rPr lang="en-US" dirty="0">
                <a:solidFill>
                  <a:prstClr val="black"/>
                </a:solidFill>
              </a:rPr>
              <a:t>Last Friday, the lower Ohio River at Cairo, IL crested slightly below the 40.0ft flood stage level.  Significant falls are occurring on both the lower Ohio and the middle Mississippi Rivers.  </a:t>
            </a:r>
          </a:p>
          <a:p>
            <a:endParaRPr lang="en-US" dirty="0">
              <a:solidFill>
                <a:prstClr val="black"/>
              </a:solidFill>
            </a:endParaRPr>
          </a:p>
          <a:p>
            <a:r>
              <a:rPr lang="en-US" dirty="0">
                <a:solidFill>
                  <a:prstClr val="black"/>
                </a:solidFill>
              </a:rPr>
              <a:t>The crest on the lower Mississippi River is approaching the confluence with the Arkansas River.  The remaining downstream locations on the lower Mississippi River should crest within the next week.  </a:t>
            </a:r>
          </a:p>
          <a:p>
            <a:endParaRPr lang="en-US" dirty="0">
              <a:solidFill>
                <a:prstClr val="black"/>
              </a:solidFill>
            </a:endParaRPr>
          </a:p>
          <a:p>
            <a:r>
              <a:rPr lang="en-US" dirty="0">
                <a:solidFill>
                  <a:prstClr val="black"/>
                </a:solidFill>
              </a:rPr>
              <a:t>Minor flooding continues at Red River Landing, LA and it is expected to crest this weekend at 49.5ft.  </a:t>
            </a:r>
          </a:p>
          <a:p>
            <a:endParaRPr lang="en-US" dirty="0">
              <a:solidFill>
                <a:prstClr val="black"/>
              </a:solidFill>
            </a:endParaRPr>
          </a:p>
          <a:p>
            <a:r>
              <a:rPr lang="en-US" dirty="0">
                <a:solidFill>
                  <a:prstClr val="black"/>
                </a:solidFill>
              </a:rPr>
              <a:t>Natchez, MS is expected to crest slightly under the 48.0ft flood stage level for this weekend. </a:t>
            </a:r>
          </a:p>
          <a:p>
            <a:endParaRPr lang="en-US" dirty="0">
              <a:solidFill>
                <a:prstClr val="black"/>
              </a:solidFill>
            </a:endParaRPr>
          </a:p>
          <a:p>
            <a:r>
              <a:rPr lang="en-US" dirty="0">
                <a:solidFill>
                  <a:prstClr val="black"/>
                </a:solidFill>
              </a:rPr>
              <a:t>The 16 day future rainfall guidance doesn’t show much additional rainfall over the Ohio, Missouri, or middle Mississippi Valleys so guidance levels are similar to the official forecasts for the lower Ohio and lower Mississippi Rivers.  The guidance shows minor flooding ending at Red River Landing, LA by the end of May.</a:t>
            </a:r>
          </a:p>
        </p:txBody>
      </p:sp>
      <p:sp>
        <p:nvSpPr>
          <p:cNvPr id="16" name="Oval 15">
            <a:extLst>
              <a:ext uri="{FF2B5EF4-FFF2-40B4-BE49-F238E27FC236}">
                <a16:creationId xmlns:a16="http://schemas.microsoft.com/office/drawing/2014/main" id="{6F09A667-55F8-407B-9545-D9D558887BB9}"/>
              </a:ext>
            </a:extLst>
          </p:cNvPr>
          <p:cNvSpPr/>
          <p:nvPr/>
        </p:nvSpPr>
        <p:spPr>
          <a:xfrm>
            <a:off x="231903" y="400712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 name="Oval 17">
            <a:extLst>
              <a:ext uri="{FF2B5EF4-FFF2-40B4-BE49-F238E27FC236}">
                <a16:creationId xmlns:a16="http://schemas.microsoft.com/office/drawing/2014/main" id="{C5C71D73-13F0-4E11-8599-2C9E047C1A06}"/>
              </a:ext>
            </a:extLst>
          </p:cNvPr>
          <p:cNvSpPr/>
          <p:nvPr/>
        </p:nvSpPr>
        <p:spPr>
          <a:xfrm>
            <a:off x="231902" y="343284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18 2022 @  11:00 am CDT</a:t>
            </a:r>
          </a:p>
        </p:txBody>
      </p:sp>
      <p:grpSp>
        <p:nvGrpSpPr>
          <p:cNvPr id="52" name="Group 51"/>
          <p:cNvGrpSpPr/>
          <p:nvPr/>
        </p:nvGrpSpPr>
        <p:grpSpPr>
          <a:xfrm>
            <a:off x="1207807"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26.7’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028700" y="2135753"/>
            <a:ext cx="3892577" cy="949779"/>
            <a:chOff x="461644" y="2806880"/>
            <a:chExt cx="2959017"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56581" y="3291488"/>
              <a:ext cx="196408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over the next 5 days  </a:t>
              </a:r>
            </a:p>
          </p:txBody>
        </p:sp>
      </p:grpSp>
      <p:grpSp>
        <p:nvGrpSpPr>
          <p:cNvPr id="128" name="Group 127"/>
          <p:cNvGrpSpPr/>
          <p:nvPr/>
        </p:nvGrpSpPr>
        <p:grpSpPr>
          <a:xfrm>
            <a:off x="583829" y="4201425"/>
            <a:ext cx="3767936" cy="1004976"/>
            <a:chOff x="461644" y="2806880"/>
            <a:chExt cx="2754495" cy="1042694"/>
          </a:xfrm>
        </p:grpSpPr>
        <p:sp>
          <p:nvSpPr>
            <p:cNvPr id="129" name="Rounded Rectangle 128"/>
            <p:cNvSpPr/>
            <p:nvPr/>
          </p:nvSpPr>
          <p:spPr>
            <a:xfrm>
              <a:off x="461644" y="2806880"/>
              <a:ext cx="2754495" cy="1042694"/>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8739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46.8’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295689" y="3274142"/>
              <a:ext cx="1885325" cy="478992"/>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cresting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47.7’ on May 21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32.1’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560444" y="3155395"/>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and falling this weekend. </a:t>
              </a:r>
            </a:p>
          </p:txBody>
        </p:sp>
      </p:grpSp>
      <p:grpSp>
        <p:nvGrpSpPr>
          <p:cNvPr id="166" name="Group 165"/>
          <p:cNvGrpSpPr/>
          <p:nvPr/>
        </p:nvGrpSpPr>
        <p:grpSpPr>
          <a:xfrm>
            <a:off x="7426917" y="4227149"/>
            <a:ext cx="4229180" cy="949779"/>
            <a:chOff x="461644" y="2806880"/>
            <a:chExt cx="3314826" cy="949779"/>
          </a:xfrm>
        </p:grpSpPr>
        <p:sp>
          <p:nvSpPr>
            <p:cNvPr id="167" name="Rounded Rectangle 166"/>
            <p:cNvSpPr/>
            <p:nvPr/>
          </p:nvSpPr>
          <p:spPr>
            <a:xfrm>
              <a:off x="461644" y="2806880"/>
              <a:ext cx="313846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39.5’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65928" y="3244053"/>
              <a:ext cx="241054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remaining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over the next 5 days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1" y="1592626"/>
            <a:ext cx="1782601"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702076" y="3525303"/>
            <a:ext cx="1041206" cy="1058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51765" y="4747638"/>
            <a:ext cx="1109412" cy="26096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2" y="1151335"/>
            <a:ext cx="3383333" cy="949779"/>
            <a:chOff x="720724" y="1221920"/>
            <a:chExt cx="3246472" cy="949779"/>
          </a:xfrm>
        </p:grpSpPr>
        <p:sp>
          <p:nvSpPr>
            <p:cNvPr id="272" name="Rounded Rectangle 271"/>
            <p:cNvSpPr/>
            <p:nvPr/>
          </p:nvSpPr>
          <p:spPr>
            <a:xfrm>
              <a:off x="720724" y="1221920"/>
              <a:ext cx="31967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23.2’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83379" y="1730130"/>
              <a:ext cx="2083817"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over the next 5 days</a:t>
              </a:r>
            </a:p>
          </p:txBody>
        </p:sp>
      </p:grpSp>
      <p:grpSp>
        <p:nvGrpSpPr>
          <p:cNvPr id="294" name="Group 293"/>
          <p:cNvGrpSpPr/>
          <p:nvPr/>
        </p:nvGrpSpPr>
        <p:grpSpPr>
          <a:xfrm>
            <a:off x="7780944" y="2168274"/>
            <a:ext cx="3973872"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35.3’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43145" y="1750925"/>
              <a:ext cx="216372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Tomorrow </a:t>
              </a:r>
            </a:p>
          </p:txBody>
        </p:sp>
      </p:grpSp>
      <p:grpSp>
        <p:nvGrpSpPr>
          <p:cNvPr id="327" name="Group 326"/>
          <p:cNvGrpSpPr/>
          <p:nvPr/>
        </p:nvGrpSpPr>
        <p:grpSpPr>
          <a:xfrm>
            <a:off x="7631131" y="3187337"/>
            <a:ext cx="448334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43.4’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177308" cy="949779"/>
            <a:chOff x="461644" y="2806880"/>
            <a:chExt cx="2685415"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11.4’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84378" y="3238440"/>
              <a:ext cx="156902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Slow rise over the next 5 days  </a:t>
              </a:r>
            </a:p>
          </p:txBody>
        </p:sp>
      </p:grpSp>
      <p:grpSp>
        <p:nvGrpSpPr>
          <p:cNvPr id="366" name="Group 365"/>
          <p:cNvGrpSpPr/>
          <p:nvPr/>
        </p:nvGrpSpPr>
        <p:grpSpPr>
          <a:xfrm>
            <a:off x="407157" y="5305268"/>
            <a:ext cx="3857585" cy="949779"/>
            <a:chOff x="461644" y="2806880"/>
            <a:chExt cx="268541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31.9’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32204" y="3262434"/>
              <a:ext cx="160377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Rises and remaining above </a:t>
              </a:r>
            </a:p>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Crest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40012" y="3717020"/>
            <a:ext cx="289294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and falling this weekend.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77943" y="1621733"/>
            <a:ext cx="242272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Falls over the next 5 days</a:t>
            </a:r>
          </a:p>
        </p:txBody>
      </p:sp>
      <p:sp>
        <p:nvSpPr>
          <p:cNvPr id="18" name="Rectangle 17">
            <a:extLst>
              <a:ext uri="{FF2B5EF4-FFF2-40B4-BE49-F238E27FC236}">
                <a16:creationId xmlns:a16="http://schemas.microsoft.com/office/drawing/2014/main" id="{F95B5EAD-E60C-4890-99E0-43EB2D0B08E0}"/>
              </a:ext>
            </a:extLst>
          </p:cNvPr>
          <p:cNvSpPr/>
          <p:nvPr/>
        </p:nvSpPr>
        <p:spPr>
          <a:xfrm>
            <a:off x="8550657" y="3474353"/>
            <a:ext cx="855427"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ACTION</a:t>
            </a:r>
            <a:endParaRPr lang="en-US" dirty="0"/>
          </a:p>
        </p:txBody>
      </p:sp>
      <p:sp>
        <p:nvSpPr>
          <p:cNvPr id="151" name="Rectangle 150">
            <a:extLst>
              <a:ext uri="{FF2B5EF4-FFF2-40B4-BE49-F238E27FC236}">
                <a16:creationId xmlns:a16="http://schemas.microsoft.com/office/drawing/2014/main"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2" name="Rectangle 11"/>
          <p:cNvSpPr/>
          <p:nvPr/>
        </p:nvSpPr>
        <p:spPr>
          <a:xfrm>
            <a:off x="1538987" y="4476213"/>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sp>
        <p:nvSpPr>
          <p:cNvPr id="179" name="Rectangle 178">
            <a:extLst>
              <a:ext uri="{FF2B5EF4-FFF2-40B4-BE49-F238E27FC236}">
                <a16:creationId xmlns:a16="http://schemas.microsoft.com/office/drawing/2014/main" id="{55231EF2-EC96-4A76-9F81-902AA179A553}"/>
              </a:ext>
            </a:extLst>
          </p:cNvPr>
          <p:cNvSpPr/>
          <p:nvPr/>
        </p:nvSpPr>
        <p:spPr>
          <a:xfrm>
            <a:off x="1380046" y="5611865"/>
            <a:ext cx="774571" cy="276999"/>
          </a:xfrm>
          <a:prstGeom prst="rect">
            <a:avLst/>
          </a:prstGeom>
        </p:spPr>
        <p:txBody>
          <a:bodyPr wrap="none">
            <a:spAutoFit/>
          </a:bodyPr>
          <a:lstStyle/>
          <a:p>
            <a:pPr lvl="0"/>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solidFill>
                <a:srgbClr val="FFFF00"/>
              </a:solidFill>
            </a:endParaRPr>
          </a:p>
        </p:txBody>
      </p:sp>
      <p:pic>
        <p:nvPicPr>
          <p:cNvPr id="150" name="Picture 3">
            <a:extLst>
              <a:ext uri="{FF2B5EF4-FFF2-40B4-BE49-F238E27FC236}">
                <a16:creationId xmlns:a16="http://schemas.microsoft.com/office/drawing/2014/main" id="{77CDD39F-5CDC-4DDE-9D0B-FAEF9D2EED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69096" y="573563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0EBCD2A5-DD2E-46D7-BE3D-114C28EC09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14717" y="47347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3">
            <a:extLst>
              <a:ext uri="{FF2B5EF4-FFF2-40B4-BE49-F238E27FC236}">
                <a16:creationId xmlns:a16="http://schemas.microsoft.com/office/drawing/2014/main" id="{FCA522EF-2161-4F3E-AA14-C43820A4B3C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2388" y="472978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3">
            <a:extLst>
              <a:ext uri="{FF2B5EF4-FFF2-40B4-BE49-F238E27FC236}">
                <a16:creationId xmlns:a16="http://schemas.microsoft.com/office/drawing/2014/main" id="{8CB85CAA-675E-4D07-9CBD-FEA0BF4D36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7805" y="581028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 name="Picture 153">
            <a:extLst>
              <a:ext uri="{FF2B5EF4-FFF2-40B4-BE49-F238E27FC236}">
                <a16:creationId xmlns:a16="http://schemas.microsoft.com/office/drawing/2014/main" id="{2B421CF2-9575-48D6-A6B9-8363AA6FB45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94343" y="162182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158">
            <a:extLst>
              <a:ext uri="{FF2B5EF4-FFF2-40B4-BE49-F238E27FC236}">
                <a16:creationId xmlns:a16="http://schemas.microsoft.com/office/drawing/2014/main" id="{B0A7E66D-F678-4A58-A800-C7989892EB6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07820" y="262400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1" name="5-Point Star 162">
            <a:extLst>
              <a:ext uri="{FF2B5EF4-FFF2-40B4-BE49-F238E27FC236}">
                <a16:creationId xmlns:a16="http://schemas.microsoft.com/office/drawing/2014/main" id="{691C170B-8DD4-4F94-A7F0-1A41BA687D5E}"/>
              </a:ext>
            </a:extLst>
          </p:cNvPr>
          <p:cNvSpPr/>
          <p:nvPr/>
        </p:nvSpPr>
        <p:spPr>
          <a:xfrm>
            <a:off x="5902431" y="3178957"/>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62" name="Picture 161">
            <a:extLst>
              <a:ext uri="{FF2B5EF4-FFF2-40B4-BE49-F238E27FC236}">
                <a16:creationId xmlns:a16="http://schemas.microsoft.com/office/drawing/2014/main" id="{E75ACD3F-344C-4D76-BBF8-397C76C01199}"/>
              </a:ext>
            </a:extLst>
          </p:cNvPr>
          <p:cNvPicPr>
            <a:picLocks noChangeAspect="1"/>
          </p:cNvPicPr>
          <p:nvPr/>
        </p:nvPicPr>
        <p:blipFill rotWithShape="1">
          <a:blip r:embed="rId8"/>
          <a:srcRect t="-1" b="13987"/>
          <a:stretch/>
        </p:blipFill>
        <p:spPr>
          <a:xfrm>
            <a:off x="2110117" y="3614822"/>
            <a:ext cx="443581" cy="399049"/>
          </a:xfrm>
          <a:prstGeom prst="rect">
            <a:avLst/>
          </a:prstGeom>
        </p:spPr>
      </p:pic>
      <p:pic>
        <p:nvPicPr>
          <p:cNvPr id="172" name="Picture 171">
            <a:extLst>
              <a:ext uri="{FF2B5EF4-FFF2-40B4-BE49-F238E27FC236}">
                <a16:creationId xmlns:a16="http://schemas.microsoft.com/office/drawing/2014/main" id="{B9B74E47-3C79-48DA-A5C0-ED68B177AB4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74225" y="1643105"/>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172">
            <a:extLst>
              <a:ext uri="{FF2B5EF4-FFF2-40B4-BE49-F238E27FC236}">
                <a16:creationId xmlns:a16="http://schemas.microsoft.com/office/drawing/2014/main" id="{75099BA0-F083-41F4-A1A7-71FB97C7CF0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39944" y="268336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4" name="Rectangle 173">
            <a:extLst>
              <a:ext uri="{FF2B5EF4-FFF2-40B4-BE49-F238E27FC236}">
                <a16:creationId xmlns:a16="http://schemas.microsoft.com/office/drawing/2014/main" id="{607E3600-635B-4BE4-BBA1-C8477E220F0A}"/>
              </a:ext>
            </a:extLst>
          </p:cNvPr>
          <p:cNvSpPr/>
          <p:nvPr/>
        </p:nvSpPr>
        <p:spPr>
          <a:xfrm>
            <a:off x="8638094" y="2440049"/>
            <a:ext cx="855427"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ACTION</a:t>
            </a:r>
            <a:endParaRPr lang="en-US" dirty="0"/>
          </a:p>
        </p:txBody>
      </p:sp>
      <p:pic>
        <p:nvPicPr>
          <p:cNvPr id="175" name="Picture 174">
            <a:extLst>
              <a:ext uri="{FF2B5EF4-FFF2-40B4-BE49-F238E27FC236}">
                <a16:creationId xmlns:a16="http://schemas.microsoft.com/office/drawing/2014/main" id="{52D2091A-EE31-477D-A812-D753F7DBF011}"/>
              </a:ext>
            </a:extLst>
          </p:cNvPr>
          <p:cNvPicPr>
            <a:picLocks noChangeAspect="1"/>
          </p:cNvPicPr>
          <p:nvPr/>
        </p:nvPicPr>
        <p:blipFill rotWithShape="1">
          <a:blip r:embed="rId8"/>
          <a:srcRect t="-1" b="13987"/>
          <a:stretch/>
        </p:blipFill>
        <p:spPr>
          <a:xfrm>
            <a:off x="8381405" y="3680001"/>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15079</TotalTime>
  <Words>423</Words>
  <Application>Microsoft Office PowerPoint</Application>
  <PresentationFormat>Widescreen</PresentationFormat>
  <Paragraphs>77</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704</cp:revision>
  <cp:lastPrinted>2019-06-25T17:36:27Z</cp:lastPrinted>
  <dcterms:created xsi:type="dcterms:W3CDTF">2019-02-26T19:21:25Z</dcterms:created>
  <dcterms:modified xsi:type="dcterms:W3CDTF">2022-05-18T16:37:30Z</dcterms:modified>
</cp:coreProperties>
</file>